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70" r:id="rId3"/>
    <p:sldId id="271" r:id="rId4"/>
    <p:sldId id="272" r:id="rId5"/>
    <p:sldId id="269" r:id="rId6"/>
    <p:sldId id="257" r:id="rId7"/>
    <p:sldId id="258" r:id="rId8"/>
    <p:sldId id="278" r:id="rId9"/>
    <p:sldId id="292" r:id="rId10"/>
    <p:sldId id="280" r:id="rId11"/>
    <p:sldId id="279" r:id="rId12"/>
    <p:sldId id="289" r:id="rId13"/>
    <p:sldId id="290" r:id="rId14"/>
    <p:sldId id="291" r:id="rId15"/>
    <p:sldId id="261" r:id="rId16"/>
    <p:sldId id="275" r:id="rId17"/>
    <p:sldId id="267" r:id="rId18"/>
    <p:sldId id="284" r:id="rId19"/>
    <p:sldId id="263" r:id="rId20"/>
    <p:sldId id="274" r:id="rId21"/>
    <p:sldId id="285" r:id="rId22"/>
    <p:sldId id="286" r:id="rId23"/>
    <p:sldId id="288" r:id="rId24"/>
    <p:sldId id="266" r:id="rId25"/>
    <p:sldId id="26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>
        <p:scale>
          <a:sx n="69" d="100"/>
          <a:sy n="69" d="100"/>
        </p:scale>
        <p:origin x="-558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CCEE0-152F-4326-B372-B279CAB849EC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0A20-6DFE-4EC7-87F0-2059C2DFBE7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7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 userDrawn="1"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1" name="Espaço Reservado para Número de Slide 14"/>
          <p:cNvSpPr txBox="1">
            <a:spLocks/>
          </p:cNvSpPr>
          <p:nvPr userDrawn="1"/>
        </p:nvSpPr>
        <p:spPr>
          <a:xfrm>
            <a:off x="9451425" y="64824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81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6E09-1A4C-4ACB-94DB-157529E212D2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50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4455-D08E-44DC-B4F0-CAC17DA6A69D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056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169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244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4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19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925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45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407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04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3A3A-5222-40C2-BED4-6BF4ECD1AECA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659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381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978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87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3A476-EE5E-40F8-9BCF-5727C1EAE7B9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48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FD91-AB86-4701-8E9C-B4F17671A9F2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0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76EB-0168-4E20-B598-530A60560751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79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493C6-8159-4011-AF74-D1CF4EBE9E4D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54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860CC-9EBA-45A6-BD0B-15B12B6EE5A3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3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A32-CD3B-479E-8E9F-D1D47394B5D5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11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AACEF-CC96-47B7-BE06-6DDCFF07F14D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04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79139-68B1-4BFB-86FF-548B8891CA3B}" type="datetime1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362-0E8C-401A-A62A-3FC2BA2DA9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96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B5515-801E-4287-AEC7-81D1E9F3DDEA}" type="datetimeFigureOut">
              <a:rPr lang="pt-BR" smtClean="0"/>
              <a:pPr/>
              <a:t>08/12/2018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FED9E-5FDC-46F6-8885-0D714699A2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LENOVO\Desktop\tcc%20pe&#231;as\V&#237;deo%20inferior.avi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LENOVO\Desktop\tcc%20pe&#231;as\Montagem%20parte%20superior%20filme.avi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LENOVO\Desktop\tcc%20pe&#231;as\Montagem%20prot&#243;tipo.avi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1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33405" r="24754" b="30172"/>
          <a:stretch/>
        </p:blipFill>
        <p:spPr bwMode="auto">
          <a:xfrm>
            <a:off x="4167351" y="1372190"/>
            <a:ext cx="6526924" cy="266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6155098" y="5233177"/>
            <a:ext cx="58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latin typeface="Arial Rounded MT Bold" pitchFamily="34" charset="0"/>
              </a:rPr>
              <a:t>Ana Clara </a:t>
            </a:r>
            <a:r>
              <a:rPr lang="pt-BR" dirty="0" err="1" smtClean="0">
                <a:latin typeface="Arial Rounded MT Bold" pitchFamily="34" charset="0"/>
              </a:rPr>
              <a:t>Scomparim</a:t>
            </a:r>
            <a:r>
              <a:rPr lang="pt-BR" dirty="0" smtClean="0">
                <a:latin typeface="Arial Rounded MT Bold" pitchFamily="34" charset="0"/>
              </a:rPr>
              <a:t> Oliveira </a:t>
            </a:r>
          </a:p>
          <a:p>
            <a:pPr algn="r"/>
            <a:r>
              <a:rPr lang="pt-BR" dirty="0" smtClean="0">
                <a:latin typeface="Arial Rounded MT Bold" pitchFamily="34" charset="0"/>
              </a:rPr>
              <a:t>Beatriz </a:t>
            </a:r>
            <a:r>
              <a:rPr lang="pt-BR" dirty="0" err="1" smtClean="0">
                <a:latin typeface="Arial Rounded MT Bold" pitchFamily="34" charset="0"/>
              </a:rPr>
              <a:t>Maresca</a:t>
            </a:r>
            <a:r>
              <a:rPr lang="pt-BR" dirty="0" smtClean="0">
                <a:latin typeface="Arial Rounded MT Bold" pitchFamily="34" charset="0"/>
              </a:rPr>
              <a:t> Soares</a:t>
            </a:r>
          </a:p>
          <a:p>
            <a:pPr algn="r"/>
            <a:r>
              <a:rPr lang="pt-BR" dirty="0" smtClean="0">
                <a:latin typeface="Arial Rounded MT Bold" pitchFamily="34" charset="0"/>
              </a:rPr>
              <a:t>Igor Costa D’Oliveira</a:t>
            </a:r>
            <a:endParaRPr lang="pt-BR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5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8" name="CaixaDeTexto 11"/>
          <p:cNvSpPr txBox="1">
            <a:spLocks noChangeArrowheads="1"/>
          </p:cNvSpPr>
          <p:nvPr/>
        </p:nvSpPr>
        <p:spPr bwMode="auto">
          <a:xfrm>
            <a:off x="215900" y="654208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11270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530237C-58B9-4741-8402-585D67BA496B}" type="slidenum">
              <a:rPr lang="pt-BR">
                <a:solidFill>
                  <a:srgbClr val="898989"/>
                </a:solidFill>
              </a:rPr>
              <a:pPr/>
              <a:t>10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272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 dirty="0" smtClean="0">
                <a:latin typeface="Arial Rounded MT Bold" pitchFamily="34" charset="0"/>
              </a:rPr>
              <a:t>Sistema de atuação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1274" name="Retângulo 2"/>
          <p:cNvSpPr>
            <a:spLocks noChangeArrowheads="1"/>
          </p:cNvSpPr>
          <p:nvPr/>
        </p:nvSpPr>
        <p:spPr bwMode="auto">
          <a:xfrm>
            <a:off x="3162300" y="1339849"/>
            <a:ext cx="8154987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latin typeface="Arial" charset="0"/>
                <a:ea typeface="Calibri" pitchFamily="34" charset="0"/>
                <a:cs typeface="Times New Roman" pitchFamily="18" charset="0"/>
              </a:rPr>
              <a:t>Foi proposto meios para que a mesa apresente um reajuste automático, sem precisar da ação do homem, conforme o objetivo do trabalho.</a:t>
            </a:r>
          </a:p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r>
              <a:rPr lang="pt-BR" sz="1600" dirty="0">
                <a:solidFill>
                  <a:srgbClr val="000000"/>
                </a:solidFill>
                <a:latin typeface="Arial" charset="0"/>
                <a:ea typeface="Calibri" pitchFamily="34" charset="0"/>
                <a:cs typeface="Times New Roman" pitchFamily="18" charset="0"/>
              </a:rPr>
              <a:t>						</a:t>
            </a:r>
          </a:p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endParaRPr lang="pt-BR" sz="1600" dirty="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endParaRPr lang="pt-BR" sz="1600" dirty="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endParaRPr lang="pt-BR" sz="1600" dirty="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1275" name="Imagem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2524125"/>
            <a:ext cx="2797175" cy="373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2827338"/>
            <a:ext cx="5824537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6548438" y="4962525"/>
            <a:ext cx="5122862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546725" y="2598738"/>
            <a:ext cx="1327150" cy="3735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0575925" y="2598738"/>
            <a:ext cx="1236663" cy="269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6764338" y="2524125"/>
            <a:ext cx="4289425" cy="544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281" name="CaixaDeTexto 2"/>
          <p:cNvSpPr txBox="1">
            <a:spLocks noChangeArrowheads="1"/>
          </p:cNvSpPr>
          <p:nvPr/>
        </p:nvSpPr>
        <p:spPr bwMode="auto">
          <a:xfrm>
            <a:off x="2795873" y="6378575"/>
            <a:ext cx="341442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Imagem do atuador do protótipo.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0" name="CaixaDeTexto 11"/>
          <p:cNvSpPr txBox="1">
            <a:spLocks noChangeArrowheads="1"/>
          </p:cNvSpPr>
          <p:nvPr/>
        </p:nvSpPr>
        <p:spPr bwMode="auto">
          <a:xfrm>
            <a:off x="-50800" y="6390792"/>
            <a:ext cx="936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 dirty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4341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00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C9A9F3C-90D5-4710-913A-73142748BC4C}" type="slidenum">
              <a:rPr lang="pt-BR" smtClean="0">
                <a:solidFill>
                  <a:srgbClr val="898989"/>
                </a:solidFill>
              </a:rPr>
              <a:pPr/>
              <a:t>11</a:t>
            </a:fld>
            <a:endParaRPr lang="pt-BR" smtClean="0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344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 dirty="0">
                <a:latin typeface="Arial Rounded MT Bold" panose="020F0704030504030204" pitchFamily="34" charset="0"/>
                <a:cs typeface="Arial" charset="0"/>
              </a:rPr>
              <a:t>Estrutura de acoplamento da rosca ao motor</a:t>
            </a:r>
          </a:p>
        </p:txBody>
      </p:sp>
      <p:sp>
        <p:nvSpPr>
          <p:cNvPr id="2" name="Retângulo 1"/>
          <p:cNvSpPr/>
          <p:nvPr/>
        </p:nvSpPr>
        <p:spPr>
          <a:xfrm>
            <a:off x="885825" y="1081088"/>
            <a:ext cx="1854200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3" name="Vídeo inferior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2951163"/>
            <a:ext cx="1108551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3" t="15970" r="39294" b="12285"/>
          <a:stretch>
            <a:fillRect/>
          </a:stretch>
        </p:blipFill>
        <p:spPr bwMode="auto">
          <a:xfrm>
            <a:off x="6429375" y="2951163"/>
            <a:ext cx="192405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8" name="CaixaDeTexto 4"/>
          <p:cNvSpPr txBox="1">
            <a:spLocks noChangeArrowheads="1"/>
          </p:cNvSpPr>
          <p:nvPr/>
        </p:nvSpPr>
        <p:spPr bwMode="auto">
          <a:xfrm>
            <a:off x="1822450" y="1425575"/>
            <a:ext cx="10261600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pt-BR" dirty="0">
                <a:latin typeface="Arial" charset="0"/>
                <a:cs typeface="Arial" charset="0"/>
              </a:rPr>
              <a:t>- Estrutura responsável pela movimentação da mesa para proporcionar o ajuste da sua altura.                                                                - A medida da rosca sem fim permite uma variação de </a:t>
            </a:r>
            <a:r>
              <a:rPr lang="pt-BR" dirty="0" smtClean="0">
                <a:latin typeface="Arial" charset="0"/>
                <a:cs typeface="Arial" charset="0"/>
              </a:rPr>
              <a:t>10 cm</a:t>
            </a:r>
            <a:r>
              <a:rPr lang="pt-BR" dirty="0">
                <a:latin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CaixaDeTexto 11"/>
          <p:cNvSpPr txBox="1">
            <a:spLocks noChangeArrowheads="1"/>
          </p:cNvSpPr>
          <p:nvPr/>
        </p:nvSpPr>
        <p:spPr bwMode="auto">
          <a:xfrm>
            <a:off x="-50800" y="661193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5365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00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0FE98C48-8E9D-41E6-8AE0-42282DE409BD}" type="slidenum">
              <a:rPr lang="pt-BR" smtClean="0">
                <a:solidFill>
                  <a:srgbClr val="898989"/>
                </a:solidFill>
              </a:rPr>
              <a:pPr/>
              <a:t>12</a:t>
            </a:fld>
            <a:endParaRPr lang="pt-BR" smtClean="0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pt-BR" sz="2800" dirty="0">
                <a:latin typeface="Arial Rounded MT Bold" panose="020F0704030504030204" pitchFamily="34" charset="0"/>
              </a:rPr>
              <a:t>Estrutura superior do protótipo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054100" y="1081088"/>
            <a:ext cx="1803400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3" name="Montagem parte superior film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051175"/>
            <a:ext cx="10058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CaixaDeTexto 6"/>
          <p:cNvSpPr txBox="1">
            <a:spLocks noChangeArrowheads="1"/>
          </p:cNvSpPr>
          <p:nvPr/>
        </p:nvSpPr>
        <p:spPr bwMode="auto">
          <a:xfrm>
            <a:off x="2201863" y="1411288"/>
            <a:ext cx="88646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>
                <a:latin typeface="Arial" charset="0"/>
                <a:cs typeface="Arial" charset="0"/>
              </a:rPr>
              <a:t>- Estrutura que compõe a bancada de apoio da mesa, e é responsável por guardar os componentes elétricos usados no funcionamento do protótipo.</a:t>
            </a:r>
          </a:p>
        </p:txBody>
      </p:sp>
    </p:spTree>
    <p:extLst>
      <p:ext uri="{BB962C8B-B14F-4D97-AF65-F5344CB8AC3E}">
        <p14:creationId xmlns:p14="http://schemas.microsoft.com/office/powerpoint/2010/main" val="14825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932113" y="1104900"/>
            <a:ext cx="9080500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8" name="CaixaDeTexto 11"/>
          <p:cNvSpPr txBox="1">
            <a:spLocks noChangeArrowheads="1"/>
          </p:cNvSpPr>
          <p:nvPr/>
        </p:nvSpPr>
        <p:spPr bwMode="auto">
          <a:xfrm>
            <a:off x="-50800" y="661193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6389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00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D0D8B36-4F91-493D-9809-71ACC4359B08}" type="slidenum">
              <a:rPr lang="pt-BR" smtClean="0">
                <a:solidFill>
                  <a:srgbClr val="898989"/>
                </a:solidFill>
              </a:rPr>
              <a:pPr/>
              <a:t>13</a:t>
            </a:fld>
            <a:endParaRPr lang="pt-BR" smtClean="0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pt-BR" sz="2800" dirty="0" smtClean="0">
                <a:latin typeface="Arial Rounded MT Bold" panose="020F0704030504030204" pitchFamily="34" charset="0"/>
                <a:cs typeface="Arial" charset="0"/>
              </a:rPr>
              <a:t>Estrutura final do protótipo</a:t>
            </a:r>
            <a:endParaRPr lang="pt-BR" sz="2800" dirty="0">
              <a:latin typeface="Arial Rounded MT Bold" panose="020F0704030504030204" pitchFamily="34" charset="0"/>
              <a:cs typeface="Arial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54100" y="1081088"/>
            <a:ext cx="1803400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5" name="Montagem protótip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082800"/>
            <a:ext cx="1069975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CaixaDeTexto 2"/>
          <p:cNvSpPr txBox="1">
            <a:spLocks noChangeArrowheads="1"/>
          </p:cNvSpPr>
          <p:nvPr/>
        </p:nvSpPr>
        <p:spPr bwMode="auto">
          <a:xfrm>
            <a:off x="4660900" y="5297488"/>
            <a:ext cx="8809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Imagem da composição final do protótipo</a:t>
            </a:r>
          </a:p>
        </p:txBody>
      </p:sp>
    </p:spTree>
    <p:extLst>
      <p:ext uri="{BB962C8B-B14F-4D97-AF65-F5344CB8AC3E}">
        <p14:creationId xmlns:p14="http://schemas.microsoft.com/office/powerpoint/2010/main" val="262233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6292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Composição do Projeto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3162925" y="1545771"/>
            <a:ext cx="2307773" cy="59508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7837715" y="1545771"/>
            <a:ext cx="2336800" cy="558800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97" y="2421075"/>
            <a:ext cx="4987852" cy="374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78" y="2421075"/>
            <a:ext cx="4303263" cy="38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7791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Componentes</a:t>
            </a:r>
            <a:endParaRPr lang="pt-BR" sz="2800" dirty="0">
              <a:latin typeface="Arial Rounded MT Bold" pitchFamily="34" charset="0"/>
            </a:endParaRPr>
          </a:p>
        </p:txBody>
      </p:sp>
      <p:pic>
        <p:nvPicPr>
          <p:cNvPr id="16" name="Imagem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16" y="1792442"/>
            <a:ext cx="1663910" cy="1244185"/>
          </a:xfrm>
          <a:prstGeom prst="rect">
            <a:avLst/>
          </a:prstGeom>
        </p:spPr>
      </p:pic>
      <p:sp>
        <p:nvSpPr>
          <p:cNvPr id="18" name="Retângulo de cantos arredondados 17"/>
          <p:cNvSpPr/>
          <p:nvPr/>
        </p:nvSpPr>
        <p:spPr>
          <a:xfrm>
            <a:off x="3177915" y="1516842"/>
            <a:ext cx="1963712" cy="223931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err="1" smtClean="0">
                <a:solidFill>
                  <a:schemeClr val="tx1"/>
                </a:solidFill>
                <a:latin typeface="Arial Rounded MT Bold" pitchFamily="34" charset="0"/>
              </a:rPr>
              <a:t>Arduíno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20" name="Imagem 19" descr="aef610520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5317" y="1516841"/>
            <a:ext cx="1903751" cy="1903751"/>
          </a:xfrm>
          <a:prstGeom prst="rect">
            <a:avLst/>
          </a:prstGeom>
        </p:spPr>
      </p:pic>
      <p:sp>
        <p:nvSpPr>
          <p:cNvPr id="21" name="Retângulo de cantos arredondados 20"/>
          <p:cNvSpPr/>
          <p:nvPr/>
        </p:nvSpPr>
        <p:spPr>
          <a:xfrm>
            <a:off x="5395337" y="1490140"/>
            <a:ext cx="1963712" cy="226601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smtClean="0">
                <a:solidFill>
                  <a:schemeClr val="tx1"/>
                </a:solidFill>
                <a:latin typeface="Arial Rounded MT Bold" pitchFamily="34" charset="0"/>
              </a:rPr>
              <a:t>Ponte H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22" name="Imagem 2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8" y="1913612"/>
            <a:ext cx="1768839" cy="88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tângulo de cantos arredondados 23"/>
          <p:cNvSpPr/>
          <p:nvPr/>
        </p:nvSpPr>
        <p:spPr>
          <a:xfrm>
            <a:off x="7617662" y="1516841"/>
            <a:ext cx="1963712" cy="223931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sz="1600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Arial Rounded MT Bold" pitchFamily="34" charset="0"/>
              </a:rPr>
              <a:t>Sensor Ultrassônico</a:t>
            </a:r>
            <a:endParaRPr lang="pt-BR" sz="16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25" name="Imagem 24" descr="image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6651" y="4123183"/>
            <a:ext cx="2004700" cy="2004700"/>
          </a:xfrm>
          <a:prstGeom prst="rect">
            <a:avLst/>
          </a:prstGeom>
        </p:spPr>
      </p:pic>
      <p:sp>
        <p:nvSpPr>
          <p:cNvPr id="26" name="Retângulo de cantos arredondados 25"/>
          <p:cNvSpPr/>
          <p:nvPr/>
        </p:nvSpPr>
        <p:spPr>
          <a:xfrm>
            <a:off x="3577145" y="4123182"/>
            <a:ext cx="1963712" cy="232449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smtClean="0">
                <a:solidFill>
                  <a:schemeClr val="tx1"/>
                </a:solidFill>
                <a:latin typeface="Arial Rounded MT Bold" pitchFamily="34" charset="0"/>
              </a:rPr>
              <a:t>LCD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27" name="Imagem 26" descr="2-pcs-4-terminals-red-green-led-lamp-momentary-push-button-switch-dc-3v_378339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97114" y="4263598"/>
            <a:ext cx="1723870" cy="1723870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>
            <a:off x="6377193" y="4123182"/>
            <a:ext cx="1963712" cy="232449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smtClean="0">
                <a:solidFill>
                  <a:schemeClr val="tx1"/>
                </a:solidFill>
                <a:latin typeface="Arial Rounded MT Bold" pitchFamily="34" charset="0"/>
              </a:rPr>
              <a:t>Botões de LED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9208956" y="4123181"/>
            <a:ext cx="1963712" cy="232449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smtClean="0">
                <a:solidFill>
                  <a:schemeClr val="tx1"/>
                </a:solidFill>
                <a:latin typeface="Arial Rounded MT Bold" pitchFamily="34" charset="0"/>
              </a:rPr>
              <a:t>Rosca sem fim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28" y="4474214"/>
            <a:ext cx="1515568" cy="1302637"/>
          </a:xfrm>
          <a:prstGeom prst="rect">
            <a:avLst/>
          </a:prstGeom>
        </p:spPr>
      </p:pic>
      <p:sp>
        <p:nvSpPr>
          <p:cNvPr id="23" name="Retângulo de cantos arredondados 22"/>
          <p:cNvSpPr/>
          <p:nvPr/>
        </p:nvSpPr>
        <p:spPr>
          <a:xfrm>
            <a:off x="9863527" y="1516842"/>
            <a:ext cx="1963712" cy="232449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endParaRPr lang="pt-BR" dirty="0" smtClean="0">
              <a:solidFill>
                <a:schemeClr val="tx1"/>
              </a:solidFill>
              <a:latin typeface="Arial Rounded MT Bold" pitchFamily="34" charset="0"/>
            </a:endParaRPr>
          </a:p>
          <a:p>
            <a:pPr algn="ctr"/>
            <a:r>
              <a:rPr lang="pt-BR" dirty="0" smtClean="0">
                <a:solidFill>
                  <a:schemeClr val="tx1"/>
                </a:solidFill>
                <a:latin typeface="Arial Rounded MT Bold" pitchFamily="34" charset="0"/>
              </a:rPr>
              <a:t>Motor com eixo duplo de 3-12 V</a:t>
            </a:r>
            <a:endParaRPr lang="pt-BR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9" name="Imagem 2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12" y="1678636"/>
            <a:ext cx="1439232" cy="123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6292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Diagrama de blocos 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45" y="1255594"/>
            <a:ext cx="9575327" cy="501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84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4" name="CaixaDeTexto 11"/>
          <p:cNvSpPr txBox="1">
            <a:spLocks noChangeArrowheads="1"/>
          </p:cNvSpPr>
          <p:nvPr/>
        </p:nvSpPr>
        <p:spPr bwMode="auto">
          <a:xfrm>
            <a:off x="-50800" y="661193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20486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FF78008-535A-43A7-8460-829FEB0D3631}" type="slidenum">
              <a:rPr lang="pt-BR">
                <a:solidFill>
                  <a:srgbClr val="898989"/>
                </a:solidFill>
              </a:rPr>
              <a:pPr/>
              <a:t>17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pt-BR" sz="2800" dirty="0">
                <a:latin typeface="Arial Rounded MT Bold" pitchFamily="34" charset="0"/>
                <a:cs typeface="Arial" charset="0"/>
              </a:rPr>
              <a:t>Simulação do circuito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1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25" y="1734107"/>
            <a:ext cx="7178993" cy="444690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3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6292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Fluxograma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78" y="1795255"/>
            <a:ext cx="5253924" cy="434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22" y="2035772"/>
            <a:ext cx="5203260" cy="398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6292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Fluxograma da interrupção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3" t="19011" r="18741" b="15625"/>
          <a:stretch/>
        </p:blipFill>
        <p:spPr bwMode="auto">
          <a:xfrm>
            <a:off x="3848099" y="1222998"/>
            <a:ext cx="6843947" cy="53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72270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2941259" y="196988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800" dirty="0" smtClean="0">
                <a:latin typeface="Arial Rounded MT Bold" pitchFamily="34" charset="0"/>
              </a:rPr>
              <a:t>Organograma </a:t>
            </a:r>
            <a:endParaRPr lang="pt-BR" sz="2800" dirty="0">
              <a:latin typeface="Arial Rounded MT Bold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08" y="1640124"/>
            <a:ext cx="9053512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495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450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28970C0-42D9-42EA-BFB7-83967EB93AC1}" type="slidenum">
              <a:rPr lang="pt-BR">
                <a:solidFill>
                  <a:srgbClr val="898989"/>
                </a:solidFill>
              </a:rPr>
              <a:pPr/>
              <a:t>20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890838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pt-BR" sz="2800" dirty="0">
                <a:latin typeface="Arial Rounded MT Bold" pitchFamily="34" charset="0"/>
              </a:rPr>
              <a:t>Linguagem de Programação</a:t>
            </a:r>
          </a:p>
        </p:txBody>
      </p:sp>
      <p:sp>
        <p:nvSpPr>
          <p:cNvPr id="22536" name="CaixaDeTexto 10"/>
          <p:cNvSpPr txBox="1">
            <a:spLocks noChangeArrowheads="1"/>
          </p:cNvSpPr>
          <p:nvPr/>
        </p:nvSpPr>
        <p:spPr bwMode="auto">
          <a:xfrm>
            <a:off x="11113" y="6608763"/>
            <a:ext cx="1154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50975" y="1081088"/>
            <a:ext cx="1439863" cy="5800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2538" name="CaixaDeTexto 1"/>
          <p:cNvSpPr txBox="1">
            <a:spLocks noChangeArrowheads="1"/>
          </p:cNvSpPr>
          <p:nvPr/>
        </p:nvSpPr>
        <p:spPr bwMode="auto">
          <a:xfrm>
            <a:off x="2254250" y="1366838"/>
            <a:ext cx="9394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sz="2000">
                <a:latin typeface="Arial" charset="0"/>
                <a:cs typeface="Arial" charset="0"/>
              </a:rPr>
              <a:t>	A linguagem de programação é o conjunto de informações que seguem um padrão para que o controlador responda a determinados comandos.</a:t>
            </a:r>
          </a:p>
        </p:txBody>
      </p:sp>
      <p:pic>
        <p:nvPicPr>
          <p:cNvPr id="22539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3357130"/>
            <a:ext cx="376078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14290" r="51089" b="22813"/>
          <a:stretch>
            <a:fillRect/>
          </a:stretch>
        </p:blipFill>
        <p:spPr bwMode="auto">
          <a:xfrm>
            <a:off x="1892300" y="2359025"/>
            <a:ext cx="5595938" cy="413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1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450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6" name="CaixaDeTexto 11"/>
          <p:cNvSpPr txBox="1">
            <a:spLocks noChangeArrowheads="1"/>
          </p:cNvSpPr>
          <p:nvPr/>
        </p:nvSpPr>
        <p:spPr bwMode="auto">
          <a:xfrm>
            <a:off x="11113" y="6608763"/>
            <a:ext cx="1154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23557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035E285-FBBF-497C-99AC-AE4431AAB6DF}" type="slidenum">
              <a:rPr lang="pt-BR">
                <a:solidFill>
                  <a:srgbClr val="898989"/>
                </a:solidFill>
              </a:rPr>
              <a:pPr/>
              <a:t>21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pt-BR" sz="2800" smtClean="0">
                <a:latin typeface="Arial Rounded MT Bold" pitchFamily="34" charset="0"/>
              </a:rPr>
              <a:t>Funcionamento...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429544" y="1082675"/>
            <a:ext cx="1347906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1485900" y="1528763"/>
            <a:ext cx="3367088" cy="10509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565" name="CaixaDeTexto 13"/>
          <p:cNvSpPr txBox="1">
            <a:spLocks noChangeArrowheads="1"/>
          </p:cNvSpPr>
          <p:nvPr/>
        </p:nvSpPr>
        <p:spPr bwMode="auto">
          <a:xfrm>
            <a:off x="1662113" y="1570038"/>
            <a:ext cx="29702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 dirty="0"/>
              <a:t>1º - Um usuário pode clicar o botão Home da mesa quando ainda presente.</a:t>
            </a: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541463" y="5362575"/>
            <a:ext cx="3367087" cy="10525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1541463" y="3444875"/>
            <a:ext cx="3367087" cy="10525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568" name="CaixaDeTexto 16"/>
          <p:cNvSpPr txBox="1">
            <a:spLocks noChangeArrowheads="1"/>
          </p:cNvSpPr>
          <p:nvPr/>
        </p:nvSpPr>
        <p:spPr bwMode="auto">
          <a:xfrm>
            <a:off x="1662113" y="3471863"/>
            <a:ext cx="34131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2º - Um usuário clicou o botão Home quando não havia ninguém sob a mesa.</a:t>
            </a:r>
          </a:p>
        </p:txBody>
      </p:sp>
      <p:sp>
        <p:nvSpPr>
          <p:cNvPr id="23569" name="CaixaDeTexto 17"/>
          <p:cNvSpPr txBox="1">
            <a:spLocks noChangeArrowheads="1"/>
          </p:cNvSpPr>
          <p:nvPr/>
        </p:nvSpPr>
        <p:spPr bwMode="auto">
          <a:xfrm>
            <a:off x="1662113" y="5362575"/>
            <a:ext cx="3413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3º - Um usuário partiu sem clicar no botão Home e outro clicou o botão sob a mesa.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8255000" y="1403350"/>
            <a:ext cx="3543300" cy="115411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571" name="CaixaDeTexto 19"/>
          <p:cNvSpPr txBox="1">
            <a:spLocks noChangeArrowheads="1"/>
          </p:cNvSpPr>
          <p:nvPr/>
        </p:nvSpPr>
        <p:spPr bwMode="auto">
          <a:xfrm>
            <a:off x="8343900" y="1519238"/>
            <a:ext cx="3602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4º - Um objeto não detectável pelo sensor ultrassônico, pode aparecer quando o motor está em atuação.</a:t>
            </a:r>
          </a:p>
          <a:p>
            <a:endParaRPr lang="pt-BR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8342313" y="3471863"/>
            <a:ext cx="3367087" cy="10509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8" name="Retângulo de cantos arredondados 27"/>
          <p:cNvSpPr/>
          <p:nvPr/>
        </p:nvSpPr>
        <p:spPr>
          <a:xfrm>
            <a:off x="8342313" y="5362575"/>
            <a:ext cx="3455987" cy="10525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574" name="CaixaDeTexto 23"/>
          <p:cNvSpPr txBox="1">
            <a:spLocks noChangeArrowheads="1"/>
          </p:cNvSpPr>
          <p:nvPr/>
        </p:nvSpPr>
        <p:spPr bwMode="auto">
          <a:xfrm>
            <a:off x="8342313" y="5408613"/>
            <a:ext cx="36020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6º - A bateria da mesa pode acabar e o sistema reinicia com a mesa fora do set-point.</a:t>
            </a:r>
          </a:p>
          <a:p>
            <a:endParaRPr lang="pt-BR"/>
          </a:p>
        </p:txBody>
      </p:sp>
      <p:sp>
        <p:nvSpPr>
          <p:cNvPr id="23575" name="CaixaDeTexto 25"/>
          <p:cNvSpPr txBox="1">
            <a:spLocks noChangeArrowheads="1"/>
          </p:cNvSpPr>
          <p:nvPr/>
        </p:nvSpPr>
        <p:spPr bwMode="auto">
          <a:xfrm>
            <a:off x="8356600" y="3508375"/>
            <a:ext cx="3441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pt-BR"/>
              <a:t>5º - Uma pessoa pode clicar o botão Ajuste da mesa sem houver ninguém de baixo da mesa.</a:t>
            </a:r>
          </a:p>
          <a:p>
            <a:endParaRPr lang="pt-BR"/>
          </a:p>
        </p:txBody>
      </p:sp>
      <p:cxnSp>
        <p:nvCxnSpPr>
          <p:cNvPr id="31" name="Conector reto 30"/>
          <p:cNvCxnSpPr>
            <a:stCxn id="5" idx="3"/>
          </p:cNvCxnSpPr>
          <p:nvPr/>
        </p:nvCxnSpPr>
        <p:spPr>
          <a:xfrm>
            <a:off x="4852988" y="2054225"/>
            <a:ext cx="720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5573713" y="2054225"/>
            <a:ext cx="639762" cy="1077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>
            <a:stCxn id="25" idx="1"/>
          </p:cNvCxnSpPr>
          <p:nvPr/>
        </p:nvCxnSpPr>
        <p:spPr>
          <a:xfrm flipH="1" flipV="1">
            <a:off x="7602538" y="1979613"/>
            <a:ext cx="652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H="1">
            <a:off x="6992938" y="1979613"/>
            <a:ext cx="609600" cy="1063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V="1">
            <a:off x="4908550" y="3970338"/>
            <a:ext cx="817563" cy="269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>
            <a:stCxn id="27" idx="1"/>
          </p:cNvCxnSpPr>
          <p:nvPr/>
        </p:nvCxnSpPr>
        <p:spPr>
          <a:xfrm flipH="1">
            <a:off x="7696200" y="3997325"/>
            <a:ext cx="6461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4908550" y="6008688"/>
            <a:ext cx="98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>
            <a:stCxn id="28" idx="1"/>
          </p:cNvCxnSpPr>
          <p:nvPr/>
        </p:nvCxnSpPr>
        <p:spPr>
          <a:xfrm flipH="1">
            <a:off x="7431088" y="5889625"/>
            <a:ext cx="911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/>
          <p:nvPr/>
        </p:nvCxnSpPr>
        <p:spPr>
          <a:xfrm flipV="1">
            <a:off x="5888038" y="4897438"/>
            <a:ext cx="512762" cy="1111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H="1" flipV="1">
            <a:off x="6992938" y="4897438"/>
            <a:ext cx="479425" cy="992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3174282"/>
            <a:ext cx="1680215" cy="17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7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450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CaixaDeTexto 11"/>
          <p:cNvSpPr txBox="1">
            <a:spLocks noChangeArrowheads="1"/>
          </p:cNvSpPr>
          <p:nvPr/>
        </p:nvSpPr>
        <p:spPr bwMode="auto">
          <a:xfrm>
            <a:off x="11113" y="6608763"/>
            <a:ext cx="1154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2560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77837A6-E714-4337-AB35-83F83A268D18}" type="slidenum">
              <a:rPr lang="pt-BR">
                <a:solidFill>
                  <a:srgbClr val="898989"/>
                </a:solidFill>
              </a:rPr>
              <a:pPr/>
              <a:t>22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5608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>
                <a:latin typeface="Arial Rounded MT Bold" pitchFamily="34" charset="0"/>
              </a:rPr>
              <a:t>Distância Opcional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29545" y="1053792"/>
            <a:ext cx="1427956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5610" name="Retângulo 1"/>
          <p:cNvSpPr>
            <a:spLocks noChangeArrowheads="1"/>
          </p:cNvSpPr>
          <p:nvPr/>
        </p:nvSpPr>
        <p:spPr bwMode="auto">
          <a:xfrm>
            <a:off x="2543175" y="1266825"/>
            <a:ext cx="88661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/>
              <a:t>	</a:t>
            </a:r>
            <a:r>
              <a:rPr lang="pt-BR" sz="2000"/>
              <a:t>O algoritmo desenvolvido foi feito para que o protótipo da mesa auto-reguladora funcione normalmente em qualquer situação citada anteriormente, mas também regule a altura de acordo com o desejo do usuário. 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365500" y="2651125"/>
            <a:ext cx="2532063" cy="2922588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A distância da bancada da mesa à perna do usuário é de 5 cm. Distância segundo a norma brasileira </a:t>
            </a:r>
            <a:r>
              <a:rPr lang="pt-BR" b="1" dirty="0"/>
              <a:t>ABNT NBR 9050.</a:t>
            </a:r>
            <a:endParaRPr lang="pt-BR" dirty="0"/>
          </a:p>
        </p:txBody>
      </p:sp>
      <p:sp>
        <p:nvSpPr>
          <p:cNvPr id="25612" name="CaixaDeTexto 13"/>
          <p:cNvSpPr txBox="1">
            <a:spLocks noChangeArrowheads="1"/>
          </p:cNvSpPr>
          <p:nvPr/>
        </p:nvSpPr>
        <p:spPr bwMode="auto">
          <a:xfrm>
            <a:off x="3635375" y="2770188"/>
            <a:ext cx="2038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pt-BR" sz="2000">
                <a:latin typeface="Arial Rounded MT Bold" pitchFamily="34" charset="0"/>
              </a:rPr>
              <a:t>1ª Opção</a:t>
            </a:r>
          </a:p>
        </p:txBody>
      </p:sp>
      <p:cxnSp>
        <p:nvCxnSpPr>
          <p:cNvPr id="14" name="Conector reto 13"/>
          <p:cNvCxnSpPr/>
          <p:nvPr/>
        </p:nvCxnSpPr>
        <p:spPr>
          <a:xfrm>
            <a:off x="3395663" y="3265488"/>
            <a:ext cx="25019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7812088" y="2651125"/>
            <a:ext cx="2532062" cy="2922588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A distância da bancada da mesa à perna do usuário será ajustada segundo o usuário, com limites de segurança de 4 à 10 cm.</a:t>
            </a:r>
          </a:p>
        </p:txBody>
      </p:sp>
      <p:sp>
        <p:nvSpPr>
          <p:cNvPr id="25615" name="CaixaDeTexto 13"/>
          <p:cNvSpPr txBox="1">
            <a:spLocks noChangeArrowheads="1"/>
          </p:cNvSpPr>
          <p:nvPr/>
        </p:nvSpPr>
        <p:spPr bwMode="auto">
          <a:xfrm>
            <a:off x="8081963" y="2770188"/>
            <a:ext cx="2038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pt-BR" sz="2000">
                <a:latin typeface="Arial Rounded MT Bold" pitchFamily="34" charset="0"/>
              </a:rPr>
              <a:t>2ª Opção</a:t>
            </a:r>
          </a:p>
        </p:txBody>
      </p:sp>
      <p:cxnSp>
        <p:nvCxnSpPr>
          <p:cNvPr id="21" name="Conector reto 20"/>
          <p:cNvCxnSpPr/>
          <p:nvPr/>
        </p:nvCxnSpPr>
        <p:spPr>
          <a:xfrm>
            <a:off x="7842250" y="3265488"/>
            <a:ext cx="25019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800" dirty="0">
                <a:latin typeface="Arial Rounded MT Bold" panose="020F0704030504030204" pitchFamily="34" charset="0"/>
              </a:rPr>
              <a:t>Benefícios da ergonomia!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29407" y="1077356"/>
            <a:ext cx="1429406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322286" y="1741714"/>
            <a:ext cx="7300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itchFamily="34" charset="0"/>
                <a:cs typeface="Arial" pitchFamily="34" charset="0"/>
              </a:rPr>
              <a:t>Redução do número de afastamentos e </a:t>
            </a:r>
            <a:r>
              <a:rPr lang="pt-BR" sz="2400" dirty="0" smtClean="0">
                <a:latin typeface="Arial" pitchFamily="34" charset="0"/>
                <a:cs typeface="Arial" pitchFamily="34" charset="0"/>
              </a:rPr>
              <a:t>ausências.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 </a:t>
            </a:r>
            <a:br>
              <a:rPr lang="pt-BR" sz="2400" dirty="0">
                <a:latin typeface="Arial" pitchFamily="34" charset="0"/>
                <a:cs typeface="Arial" pitchFamily="34" charset="0"/>
              </a:rPr>
            </a:br>
            <a:r>
              <a:rPr lang="pt-BR" sz="2400" dirty="0">
                <a:latin typeface="Arial" pitchFamily="34" charset="0"/>
                <a:cs typeface="Arial" pitchFamily="34" charset="0"/>
              </a:rPr>
              <a:t/>
            </a:r>
            <a:br>
              <a:rPr lang="pt-BR" sz="2400" dirty="0">
                <a:latin typeface="Arial" pitchFamily="34" charset="0"/>
                <a:cs typeface="Arial" pitchFamily="34" charset="0"/>
              </a:rPr>
            </a:br>
            <a:r>
              <a:rPr lang="pt-BR" sz="2400" dirty="0" smtClean="0">
                <a:latin typeface="Arial" pitchFamily="34" charset="0"/>
                <a:cs typeface="Arial" pitchFamily="34" charset="0"/>
              </a:rPr>
              <a:t>Melhoria na qualidade de vida.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/>
            </a:r>
            <a:br>
              <a:rPr lang="pt-BR" sz="2400" dirty="0">
                <a:latin typeface="Arial" pitchFamily="34" charset="0"/>
                <a:cs typeface="Arial" pitchFamily="34" charset="0"/>
              </a:rPr>
            </a:br>
            <a:r>
              <a:rPr lang="pt-BR" sz="2400" dirty="0">
                <a:latin typeface="Arial" pitchFamily="34" charset="0"/>
                <a:cs typeface="Arial" pitchFamily="34" charset="0"/>
              </a:rPr>
              <a:t/>
            </a:r>
            <a:br>
              <a:rPr lang="pt-BR" sz="2400" dirty="0">
                <a:latin typeface="Arial" pitchFamily="34" charset="0"/>
                <a:cs typeface="Arial" pitchFamily="34" charset="0"/>
              </a:rPr>
            </a:br>
            <a:r>
              <a:rPr lang="pt-BR" sz="2400" dirty="0" smtClean="0">
                <a:latin typeface="Arial" pitchFamily="34" charset="0"/>
                <a:cs typeface="Arial" pitchFamily="34" charset="0"/>
              </a:rPr>
              <a:t>Valorização profissional.</a:t>
            </a:r>
          </a:p>
          <a:p>
            <a:endParaRPr lang="pt-B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Produtividade.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1669143" y="1886857"/>
            <a:ext cx="65314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1669142" y="2590800"/>
            <a:ext cx="65314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>
            <a:off x="1669141" y="3327400"/>
            <a:ext cx="65314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1669143" y="3973069"/>
            <a:ext cx="653143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4" y="3080542"/>
            <a:ext cx="4970349" cy="342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66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95" y="1104176"/>
            <a:ext cx="7922753" cy="304035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6" t="16771" r="19906"/>
          <a:stretch/>
        </p:blipFill>
        <p:spPr>
          <a:xfrm>
            <a:off x="1" y="1104176"/>
            <a:ext cx="2711668" cy="576170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738576" y="4316811"/>
            <a:ext cx="7384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CONTATOS:</a:t>
            </a:r>
          </a:p>
          <a:p>
            <a:endParaRPr lang="pt-BR" sz="2000" dirty="0"/>
          </a:p>
          <a:p>
            <a:r>
              <a:rPr lang="pt-BR" sz="2000" dirty="0" smtClean="0"/>
              <a:t>Ana </a:t>
            </a:r>
            <a:r>
              <a:rPr lang="pt-BR" sz="2000" dirty="0"/>
              <a:t>Clara – </a:t>
            </a:r>
            <a:r>
              <a:rPr lang="pt-BR" sz="2000" dirty="0" smtClean="0"/>
              <a:t>aninha.scomparim@gmail.com</a:t>
            </a:r>
          </a:p>
          <a:p>
            <a:endParaRPr lang="pt-BR" sz="2000" dirty="0"/>
          </a:p>
          <a:p>
            <a:r>
              <a:rPr lang="pt-BR" sz="2000" dirty="0"/>
              <a:t>Beatriz </a:t>
            </a:r>
            <a:r>
              <a:rPr lang="pt-BR" sz="2000" dirty="0" err="1"/>
              <a:t>Maresca</a:t>
            </a:r>
            <a:r>
              <a:rPr lang="pt-BR" sz="2000" dirty="0"/>
              <a:t> – </a:t>
            </a:r>
            <a:r>
              <a:rPr lang="pt-BR" sz="2000" dirty="0" smtClean="0"/>
              <a:t>bia04012001@gmail.com</a:t>
            </a:r>
          </a:p>
          <a:p>
            <a:endParaRPr lang="pt-BR" sz="2000" dirty="0"/>
          </a:p>
          <a:p>
            <a:r>
              <a:rPr lang="pt-BR" sz="2000" dirty="0" smtClean="0"/>
              <a:t>Igor Costa – igorcosta1410@hotmail.com</a:t>
            </a:r>
          </a:p>
        </p:txBody>
      </p:sp>
    </p:spTree>
    <p:extLst>
      <p:ext uri="{BB962C8B-B14F-4D97-AF65-F5344CB8AC3E}">
        <p14:creationId xmlns:p14="http://schemas.microsoft.com/office/powerpoint/2010/main" val="31627804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3" y="1335496"/>
            <a:ext cx="6708112" cy="538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ângulo de cantos arredondados 9"/>
          <p:cNvSpPr/>
          <p:nvPr/>
        </p:nvSpPr>
        <p:spPr>
          <a:xfrm>
            <a:off x="2941259" y="196988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800" dirty="0">
                <a:latin typeface="Arial Rounded MT Bold" pitchFamily="34" charset="0"/>
                <a:ea typeface="Adobe Ming Std L" pitchFamily="18" charset="-128"/>
              </a:rPr>
              <a:t>Fluxograma da </a:t>
            </a:r>
            <a:r>
              <a:rPr lang="pt-BR" sz="2800" dirty="0" smtClean="0">
                <a:latin typeface="Arial Rounded MT Bold" pitchFamily="34" charset="0"/>
                <a:ea typeface="Adobe Ming Std L" pitchFamily="18" charset="-128"/>
              </a:rPr>
              <a:t>empresa</a:t>
            </a:r>
            <a:r>
              <a:rPr lang="pt-BR" sz="2800" dirty="0" smtClean="0">
                <a:latin typeface="Arial Rounded MT Bold" pitchFamily="34" charset="0"/>
              </a:rPr>
              <a:t> </a:t>
            </a:r>
            <a:endParaRPr lang="pt-BR" sz="2800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998033" y="344774"/>
            <a:ext cx="887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Arial Rounded MT Bold" pitchFamily="34" charset="0"/>
                <a:ea typeface="Adobe Ming Std L" pitchFamily="18" charset="-128"/>
              </a:rPr>
              <a:t>MESA AUTO-REGULADORA PARA DEFICIENTES. </a:t>
            </a:r>
            <a:endParaRPr lang="pt-BR" sz="2800" dirty="0">
              <a:latin typeface="Arial Rounded MT Bold" pitchFamily="34" charset="0"/>
              <a:ea typeface="Adobe Ming Std L" pitchFamily="18" charset="-128"/>
            </a:endParaRPr>
          </a:p>
        </p:txBody>
      </p:sp>
      <p:pic>
        <p:nvPicPr>
          <p:cNvPr id="9" name="Picture 2" descr="C:\Program Files (x86)\Microsoft Office\MEDIA\CAGCAT10\j0293238.wmf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59" y="3780447"/>
            <a:ext cx="4338723" cy="30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36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147934" y="299803"/>
            <a:ext cx="867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Introdução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2983043" y="1504012"/>
            <a:ext cx="3837482" cy="482683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pt-BR" dirty="0" smtClean="0"/>
          </a:p>
          <a:p>
            <a:pPr algn="ctr"/>
            <a:endParaRPr lang="pt-BR" dirty="0" smtClean="0"/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Os deficientes físicos possuem grande dificuldade de locomoção e acesso ao âmbito social, como no trabalho ou lazer, o que pode causar um grande impacto em suas vidas. </a:t>
            </a:r>
          </a:p>
          <a:p>
            <a:pPr algn="ctr"/>
            <a:endParaRPr lang="pt-BR" dirty="0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7679960" y="1504012"/>
            <a:ext cx="3837482" cy="4821837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pt-BR" dirty="0" smtClean="0"/>
          </a:p>
          <a:p>
            <a:pPr algn="ctr"/>
            <a:endParaRPr lang="pt-BR" dirty="0" smtClean="0"/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Proporcionar uma maior acessibilidade de deficientes físicos no meio de trabalho, lazer, </a:t>
            </a:r>
            <a:r>
              <a:rPr lang="pt-BR" dirty="0" err="1" smtClean="0"/>
              <a:t>etc</a:t>
            </a:r>
            <a:r>
              <a:rPr lang="pt-BR" dirty="0" smtClean="0"/>
              <a:t>, adequando de forma autônoma a altura da mesa para um alcance confortável.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282845" y="1588957"/>
            <a:ext cx="317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Arial Rounded MT Bold" pitchFamily="34" charset="0"/>
              </a:rPr>
              <a:t>Motivação</a:t>
            </a:r>
            <a:endParaRPr lang="pt-BR" sz="2400" dirty="0">
              <a:latin typeface="Arial Rounded MT Bold" pitchFamily="34" charset="0"/>
            </a:endParaRPr>
          </a:p>
        </p:txBody>
      </p:sp>
      <p:cxnSp>
        <p:nvCxnSpPr>
          <p:cNvPr id="27" name="Conector reto 26"/>
          <p:cNvCxnSpPr/>
          <p:nvPr/>
        </p:nvCxnSpPr>
        <p:spPr>
          <a:xfrm>
            <a:off x="2983043" y="2308485"/>
            <a:ext cx="3837482" cy="0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8049718" y="1588957"/>
            <a:ext cx="320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Arial Rounded MT Bold" pitchFamily="34" charset="0"/>
              </a:rPr>
              <a:t>Proposta </a:t>
            </a:r>
            <a:r>
              <a:rPr lang="pt-BR" dirty="0" smtClean="0"/>
              <a:t> </a:t>
            </a:r>
            <a:endParaRPr lang="pt-BR" dirty="0"/>
          </a:p>
        </p:txBody>
      </p:sp>
      <p:cxnSp>
        <p:nvCxnSpPr>
          <p:cNvPr id="32" name="Conector reto 31"/>
          <p:cNvCxnSpPr/>
          <p:nvPr/>
        </p:nvCxnSpPr>
        <p:spPr>
          <a:xfrm>
            <a:off x="7674964" y="2308485"/>
            <a:ext cx="383748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shutterstock_7367722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1351" y="4334642"/>
            <a:ext cx="2720865" cy="1813910"/>
          </a:xfrm>
          <a:prstGeom prst="roundRect">
            <a:avLst/>
          </a:prstGeom>
        </p:spPr>
      </p:pic>
      <p:pic>
        <p:nvPicPr>
          <p:cNvPr id="37" name="Imagem 36" descr="shutterstock_5896774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5350" y="4324132"/>
            <a:ext cx="2736630" cy="1824420"/>
          </a:xfrm>
          <a:prstGeom prst="round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0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1166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344" y="1093063"/>
            <a:ext cx="9080938" cy="111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556" y="6608047"/>
            <a:ext cx="1154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  <p:sp>
        <p:nvSpPr>
          <p:cNvPr id="15" name="Espaço Reservado para Número de Slide 14"/>
          <p:cNvSpPr>
            <a:spLocks noGrp="1"/>
          </p:cNvSpPr>
          <p:nvPr>
            <p:ph type="sldNum" sz="quarter" idx="4294967295"/>
          </p:nvPr>
        </p:nvSpPr>
        <p:spPr>
          <a:xfrm>
            <a:off x="9451425" y="6482470"/>
            <a:ext cx="2743200" cy="365125"/>
          </a:xfrm>
        </p:spPr>
        <p:txBody>
          <a:bodyPr/>
          <a:lstStyle/>
          <a:p>
            <a:fld id="{56727362-0E8C-401A-A62A-3FC2BA2DA9F4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3043" y="194872"/>
            <a:ext cx="8979108" cy="824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62925" y="314793"/>
            <a:ext cx="8649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Arial Rounded MT Bold" pitchFamily="34" charset="0"/>
              </a:rPr>
              <a:t>Protótipo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8964118" y="1618936"/>
            <a:ext cx="2548328" cy="3957405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 smtClean="0"/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A mesa inteligente contém dois botões, o botão </a:t>
            </a:r>
            <a:r>
              <a:rPr lang="pt-BR" b="1" dirty="0" smtClean="0"/>
              <a:t>home</a:t>
            </a:r>
            <a:r>
              <a:rPr lang="pt-BR" dirty="0" smtClean="0"/>
              <a:t> tem como função de elevar a mesa à altura de inicio , já o botão  </a:t>
            </a:r>
            <a:r>
              <a:rPr lang="pt-BR" b="1" dirty="0" smtClean="0"/>
              <a:t>ajuste</a:t>
            </a:r>
            <a:r>
              <a:rPr lang="pt-BR" dirty="0" smtClean="0"/>
              <a:t> fará com que o processo de ajustamento da mesma se inicie</a:t>
            </a:r>
            <a:r>
              <a:rPr lang="pt-BR" dirty="0"/>
              <a:t>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233942" y="1738859"/>
            <a:ext cx="2038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Arial Rounded MT Bold" pitchFamily="34" charset="0"/>
              </a:rPr>
              <a:t>Função</a:t>
            </a:r>
            <a:endParaRPr lang="pt-BR" sz="2000" dirty="0">
              <a:latin typeface="Arial Rounded MT Bold" pitchFamily="3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8994098" y="2233534"/>
            <a:ext cx="250335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8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6" t="16728" r="26413" b="11581"/>
          <a:stretch/>
        </p:blipFill>
        <p:spPr bwMode="auto">
          <a:xfrm>
            <a:off x="3162925" y="1690587"/>
            <a:ext cx="5165548" cy="427418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7180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" y="0"/>
            <a:ext cx="285908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1504078" y="1077356"/>
            <a:ext cx="1354735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220" name="CaixaDeTexto 11"/>
          <p:cNvSpPr txBox="1">
            <a:spLocks noChangeArrowheads="1"/>
          </p:cNvSpPr>
          <p:nvPr/>
        </p:nvSpPr>
        <p:spPr bwMode="auto">
          <a:xfrm>
            <a:off x="11113" y="6608763"/>
            <a:ext cx="1154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pic>
        <p:nvPicPr>
          <p:cNvPr id="9221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BC0C388-B4F4-4F23-8C69-E08203AE65F2}" type="slidenum">
              <a:rPr lang="pt-BR">
                <a:solidFill>
                  <a:srgbClr val="898989"/>
                </a:solidFill>
              </a:rPr>
              <a:pPr/>
              <a:t>7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224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>
                <a:latin typeface="Arial Rounded MT Bold" pitchFamily="34" charset="0"/>
              </a:rPr>
              <a:t>Norma Regulamentadora para Acessibilidade</a:t>
            </a:r>
          </a:p>
        </p:txBody>
      </p:sp>
      <p:pic>
        <p:nvPicPr>
          <p:cNvPr id="9226" name="Imagem 12" descr="Resultado de imagem para altura da cadeira de ro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15601" r="3844" b="2472"/>
          <a:stretch>
            <a:fillRect/>
          </a:stretch>
        </p:blipFill>
        <p:spPr bwMode="auto">
          <a:xfrm>
            <a:off x="6346208" y="1503292"/>
            <a:ext cx="5466379" cy="381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de cantos arredondados 10"/>
          <p:cNvSpPr/>
          <p:nvPr/>
        </p:nvSpPr>
        <p:spPr>
          <a:xfrm>
            <a:off x="2181445" y="2603596"/>
            <a:ext cx="3963160" cy="2405132"/>
          </a:xfrm>
          <a:prstGeom prst="round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 smtClean="0">
              <a:latin typeface="Arial" pitchFamily="34" charset="0"/>
              <a:cs typeface="Arial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pt-BR" dirty="0">
                <a:latin typeface="Arial" pitchFamily="34" charset="0"/>
                <a:cs typeface="Arial" pitchFamily="34" charset="0"/>
              </a:rPr>
              <a:t>norma brasileira 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ABNT NBR 9050</a:t>
            </a:r>
            <a:r>
              <a:rPr lang="pt-BR" dirty="0">
                <a:latin typeface="Arial" pitchFamily="34" charset="0"/>
                <a:cs typeface="Arial" pitchFamily="34" charset="0"/>
              </a:rPr>
              <a:t> apresenta as dimensões referenciais para cadeiras de 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rodas.</a:t>
            </a:r>
            <a:endParaRPr lang="pt-BR" dirty="0"/>
          </a:p>
        </p:txBody>
      </p:sp>
      <p:cxnSp>
        <p:nvCxnSpPr>
          <p:cNvPr id="17" name="Conector reto 16"/>
          <p:cNvCxnSpPr/>
          <p:nvPr/>
        </p:nvCxnSpPr>
        <p:spPr>
          <a:xfrm>
            <a:off x="2225896" y="3254470"/>
            <a:ext cx="39187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CaixaDeTexto 13"/>
          <p:cNvSpPr txBox="1">
            <a:spLocks noChangeArrowheads="1"/>
          </p:cNvSpPr>
          <p:nvPr/>
        </p:nvSpPr>
        <p:spPr bwMode="auto">
          <a:xfrm>
            <a:off x="2798865" y="2854420"/>
            <a:ext cx="258183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pt-BR" sz="2000" b="1" dirty="0"/>
              <a:t>NBR 9050</a:t>
            </a:r>
            <a:endParaRPr lang="pt-BR" sz="2000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64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400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CaixaDeTexto 11"/>
          <p:cNvSpPr txBox="1">
            <a:spLocks noChangeArrowheads="1"/>
          </p:cNvSpPr>
          <p:nvPr/>
        </p:nvSpPr>
        <p:spPr bwMode="auto">
          <a:xfrm>
            <a:off x="215900" y="654208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10246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BD083732-856F-4F25-AE7A-15B542645D8F}" type="slidenum">
              <a:rPr lang="pt-BR" smtClean="0">
                <a:solidFill>
                  <a:srgbClr val="898989"/>
                </a:solidFill>
              </a:rPr>
              <a:pPr/>
              <a:t>8</a:t>
            </a:fld>
            <a:endParaRPr lang="pt-BR" smtClean="0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248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 dirty="0" smtClean="0">
                <a:latin typeface="Arial Rounded MT Bold" pitchFamily="34" charset="0"/>
              </a:rPr>
              <a:t>Tipos de cadeira de rodas</a:t>
            </a:r>
            <a:endParaRPr lang="pt-BR" sz="2800" dirty="0">
              <a:latin typeface="Arial Rounded MT Bold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494972" y="1081088"/>
            <a:ext cx="1295854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251" name="Retângulo 4"/>
          <p:cNvSpPr>
            <a:spLocks noChangeArrowheads="1"/>
          </p:cNvSpPr>
          <p:nvPr/>
        </p:nvSpPr>
        <p:spPr bwMode="auto">
          <a:xfrm>
            <a:off x="1935163" y="1244600"/>
            <a:ext cx="95043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pt-BR" dirty="0">
                <a:solidFill>
                  <a:srgbClr val="000000"/>
                </a:solidFill>
                <a:latin typeface="Arial" charset="0"/>
                <a:ea typeface="Calibri" pitchFamily="34" charset="0"/>
                <a:cs typeface="Calibri" pitchFamily="34" charset="0"/>
              </a:rPr>
              <a:t>	As características adotadas para a mesa foram escolhidas atendendo o objetivo inicial do projeto, uma mesa individual de trabalho totalmente acessível a diferentes cadeiras de rodas.</a:t>
            </a:r>
            <a:endParaRPr lang="pt-BR" dirty="0"/>
          </a:p>
        </p:txBody>
      </p:sp>
      <p:pic>
        <p:nvPicPr>
          <p:cNvPr id="10252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78" y="2590711"/>
            <a:ext cx="3024755" cy="295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36" y="2379355"/>
            <a:ext cx="3177589" cy="31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90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00" y="2493952"/>
            <a:ext cx="3149185" cy="31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2740025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2890838" y="1093788"/>
            <a:ext cx="9080500" cy="1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CaixaDeTexto 11"/>
          <p:cNvSpPr txBox="1">
            <a:spLocks noChangeArrowheads="1"/>
          </p:cNvSpPr>
          <p:nvPr/>
        </p:nvSpPr>
        <p:spPr bwMode="auto">
          <a:xfrm>
            <a:off x="-50800" y="6542088"/>
            <a:ext cx="1154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1000">
                <a:solidFill>
                  <a:schemeClr val="bg1"/>
                </a:solidFill>
              </a:rPr>
              <a:t>liceuescola.com.br</a:t>
            </a:r>
          </a:p>
        </p:txBody>
      </p:sp>
      <p:sp>
        <p:nvSpPr>
          <p:cNvPr id="12294" name="Espaço Reservado para Número de Slide 1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51975" y="648176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40F02DB-390D-4B6E-88DD-B49C5762818F}" type="slidenum">
              <a:rPr lang="pt-BR">
                <a:solidFill>
                  <a:srgbClr val="898989"/>
                </a:solidFill>
              </a:rPr>
              <a:pPr/>
              <a:t>9</a:t>
            </a:fld>
            <a:endParaRPr lang="pt-BR">
              <a:solidFill>
                <a:srgbClr val="898989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982913" y="195263"/>
            <a:ext cx="8978900" cy="8239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296" name="CaixaDeTexto 7"/>
          <p:cNvSpPr txBox="1">
            <a:spLocks noChangeArrowheads="1"/>
          </p:cNvSpPr>
          <p:nvPr/>
        </p:nvSpPr>
        <p:spPr bwMode="auto">
          <a:xfrm>
            <a:off x="3162300" y="314325"/>
            <a:ext cx="865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sz="2800" dirty="0">
                <a:latin typeface="Arial Rounded MT Bold" pitchFamily="34" charset="0"/>
              </a:rPr>
              <a:t>Dimensionamento da mesa de porte real</a:t>
            </a:r>
          </a:p>
        </p:txBody>
      </p:sp>
      <p:sp>
        <p:nvSpPr>
          <p:cNvPr id="2" name="Retângulo 1"/>
          <p:cNvSpPr/>
          <p:nvPr/>
        </p:nvSpPr>
        <p:spPr>
          <a:xfrm>
            <a:off x="1483934" y="1081088"/>
            <a:ext cx="1406904" cy="5776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2298" name="Imagem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3057525"/>
            <a:ext cx="3657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Imagem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2578100"/>
            <a:ext cx="4926012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Retângulo 4"/>
          <p:cNvSpPr>
            <a:spLocks noChangeArrowheads="1"/>
          </p:cNvSpPr>
          <p:nvPr/>
        </p:nvSpPr>
        <p:spPr bwMode="auto">
          <a:xfrm>
            <a:off x="1614488" y="1271588"/>
            <a:ext cx="10034587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449263" algn="just" eaLnBrk="1" hangingPunct="1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solidFill>
                  <a:srgbClr val="000000"/>
                </a:solidFill>
                <a:latin typeface="Arial" charset="0"/>
                <a:ea typeface="Calibri" pitchFamily="34" charset="0"/>
                <a:cs typeface="Times New Roman" pitchFamily="18" charset="0"/>
              </a:rPr>
              <a:t>A altura mínima proposta ao protótipo foi de 60 cm e a altura máxima 100 cm, assim foi definido uma variação de 40 cm a altura para a mesa real. </a:t>
            </a:r>
            <a:endParaRPr lang="pt-BR" sz="160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858814" cy="10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1155</TotalTime>
  <Words>571</Words>
  <Application>Microsoft Office PowerPoint</Application>
  <PresentationFormat>Personalizar</PresentationFormat>
  <Paragraphs>177</Paragraphs>
  <Slides>24</Slides>
  <Notes>0</Notes>
  <HiddenSlides>0</HiddenSlides>
  <MMClips>3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26" baseType="lpstr"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Maresca Soares</dc:creator>
  <cp:lastModifiedBy>LENOVO</cp:lastModifiedBy>
  <cp:revision>70</cp:revision>
  <dcterms:created xsi:type="dcterms:W3CDTF">2018-10-16T20:46:51Z</dcterms:created>
  <dcterms:modified xsi:type="dcterms:W3CDTF">2018-12-08T12:09:22Z</dcterms:modified>
</cp:coreProperties>
</file>